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0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76" d="100"/>
          <a:sy n="76" d="100"/>
        </p:scale>
        <p:origin x="1000" y="48"/>
      </p:cViewPr>
      <p:guideLst>
        <p:guide orient="horz" pos="114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1B5ACB-9E84-47E5-BFA5-0A536F1C65B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288C86B2-5231-4B0E-9939-08A6E0A153EE}">
      <dgm:prSet phldrT="[Text]" custT="1"/>
      <dgm:spPr/>
      <dgm:t>
        <a:bodyPr/>
        <a:lstStyle/>
        <a:p>
          <a:r>
            <a:rPr lang="en-US" sz="1400" b="1" dirty="0" smtClean="0"/>
            <a:t>Information Qualities</a:t>
          </a:r>
          <a:r>
            <a:rPr lang="en-US" sz="1400" dirty="0" smtClean="0"/>
            <a:t>:</a:t>
          </a:r>
          <a:endParaRPr lang="en-US" sz="1400" dirty="0"/>
        </a:p>
        <a:p>
          <a:r>
            <a:rPr lang="en-US" sz="1400" dirty="0"/>
            <a:t>Confidentiality, Integrity, Availability</a:t>
          </a:r>
        </a:p>
        <a:p>
          <a:r>
            <a:rPr lang="en-US" sz="1400" dirty="0"/>
            <a:t>Compliance, Reliability, Efficiency, Effectiveness </a:t>
          </a:r>
        </a:p>
      </dgm:t>
    </dgm:pt>
    <dgm:pt modelId="{BEF71EFB-923C-4EED-8B22-1B96DBFEA468}" type="parTrans" cxnId="{5997A14C-B9D4-4BE0-A55C-8635F1EB4827}">
      <dgm:prSet/>
      <dgm:spPr/>
      <dgm:t>
        <a:bodyPr/>
        <a:lstStyle/>
        <a:p>
          <a:endParaRPr lang="en-US"/>
        </a:p>
      </dgm:t>
    </dgm:pt>
    <dgm:pt modelId="{C9C17B9E-960C-4FC4-BA3A-082C4CC26BF6}" type="sibTrans" cxnId="{5997A14C-B9D4-4BE0-A55C-8635F1EB4827}">
      <dgm:prSet/>
      <dgm:spPr/>
      <dgm:t>
        <a:bodyPr/>
        <a:lstStyle/>
        <a:p>
          <a:endParaRPr lang="en-US"/>
        </a:p>
      </dgm:t>
    </dgm:pt>
    <dgm:pt modelId="{6F4FECC1-B17E-4BBF-9BE5-77C63902677F}">
      <dgm:prSet phldrT="[Text]" custT="1"/>
      <dgm:spPr/>
      <dgm:t>
        <a:bodyPr/>
        <a:lstStyle/>
        <a:p>
          <a:r>
            <a:rPr lang="en-US" sz="3200" dirty="0"/>
            <a:t>Data and Applications</a:t>
          </a:r>
        </a:p>
      </dgm:t>
    </dgm:pt>
    <dgm:pt modelId="{9A0CAB84-A477-496E-A42F-2536D80B255F}" type="parTrans" cxnId="{C70D8BB4-6DDA-4084-AAF6-588CA2A4B6CE}">
      <dgm:prSet/>
      <dgm:spPr/>
      <dgm:t>
        <a:bodyPr/>
        <a:lstStyle/>
        <a:p>
          <a:endParaRPr lang="en-US"/>
        </a:p>
      </dgm:t>
    </dgm:pt>
    <dgm:pt modelId="{D7D8F288-9DD5-493D-925F-AEF32F976BFD}" type="sibTrans" cxnId="{C70D8BB4-6DDA-4084-AAF6-588CA2A4B6CE}">
      <dgm:prSet/>
      <dgm:spPr/>
      <dgm:t>
        <a:bodyPr/>
        <a:lstStyle/>
        <a:p>
          <a:endParaRPr lang="en-US"/>
        </a:p>
      </dgm:t>
    </dgm:pt>
    <dgm:pt modelId="{2943F990-C235-41BE-A347-1725B2C26C9E}">
      <dgm:prSet phldrT="[Text]"/>
      <dgm:spPr/>
      <dgm:t>
        <a:bodyPr/>
        <a:lstStyle/>
        <a:p>
          <a:r>
            <a:rPr lang="en-US" dirty="0"/>
            <a:t>Entity-Level (ITGC)</a:t>
          </a:r>
        </a:p>
      </dgm:t>
    </dgm:pt>
    <dgm:pt modelId="{5D467CCA-B3EA-4A33-AD77-4AD75D3C465E}" type="parTrans" cxnId="{2BBF84F3-697D-404E-95C7-588ABA2E0376}">
      <dgm:prSet/>
      <dgm:spPr/>
      <dgm:t>
        <a:bodyPr/>
        <a:lstStyle/>
        <a:p>
          <a:endParaRPr lang="en-US"/>
        </a:p>
      </dgm:t>
    </dgm:pt>
    <dgm:pt modelId="{A4ADC185-55B3-4AEB-877B-E7FECE24E60F}" type="sibTrans" cxnId="{2BBF84F3-697D-404E-95C7-588ABA2E0376}">
      <dgm:prSet/>
      <dgm:spPr/>
      <dgm:t>
        <a:bodyPr/>
        <a:lstStyle/>
        <a:p>
          <a:endParaRPr lang="en-US"/>
        </a:p>
      </dgm:t>
    </dgm:pt>
    <dgm:pt modelId="{0C88CE5C-5FA6-4E69-81A6-5CC68C0AFBB5}" type="pres">
      <dgm:prSet presAssocID="{A51B5ACB-9E84-47E5-BFA5-0A536F1C65B6}" presName="compositeShape" presStyleCnt="0">
        <dgm:presLayoutVars>
          <dgm:dir/>
          <dgm:resizeHandles/>
        </dgm:presLayoutVars>
      </dgm:prSet>
      <dgm:spPr/>
    </dgm:pt>
    <dgm:pt modelId="{B1BD5DC5-701C-46CF-8A4B-08448B77D97C}" type="pres">
      <dgm:prSet presAssocID="{A51B5ACB-9E84-47E5-BFA5-0A536F1C65B6}" presName="pyramid" presStyleLbl="node1" presStyleIdx="0" presStyleCnt="1" custScaleX="131661"/>
      <dgm:spPr/>
    </dgm:pt>
    <dgm:pt modelId="{5CEAA895-FE28-4745-BDFE-F1497F40C103}" type="pres">
      <dgm:prSet presAssocID="{A51B5ACB-9E84-47E5-BFA5-0A536F1C65B6}" presName="theList" presStyleCnt="0"/>
      <dgm:spPr/>
    </dgm:pt>
    <dgm:pt modelId="{6EAC78B5-3C9A-4FB4-8644-B4E022CA92FC}" type="pres">
      <dgm:prSet presAssocID="{288C86B2-5231-4B0E-9939-08A6E0A153EE}" presName="aNode" presStyleLbl="fgAcc1" presStyleIdx="0" presStyleCnt="3" custLinFactY="-21113" custLinFactNeighborX="-1543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724B75-D4FB-47C1-8CC2-BC6EAB4F2D06}" type="pres">
      <dgm:prSet presAssocID="{288C86B2-5231-4B0E-9939-08A6E0A153EE}" presName="aSpace" presStyleCnt="0"/>
      <dgm:spPr/>
    </dgm:pt>
    <dgm:pt modelId="{10BF5634-8E71-4DE4-B21E-1390806A7B46}" type="pres">
      <dgm:prSet presAssocID="{6F4FECC1-B17E-4BBF-9BE5-77C63902677F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CE63D-E829-4F7C-A720-B1828F5D06AD}" type="pres">
      <dgm:prSet presAssocID="{6F4FECC1-B17E-4BBF-9BE5-77C63902677F}" presName="aSpace" presStyleCnt="0"/>
      <dgm:spPr/>
    </dgm:pt>
    <dgm:pt modelId="{649C1423-2EB1-4F00-9452-3A2F8D660170}" type="pres">
      <dgm:prSet presAssocID="{2943F990-C235-41BE-A347-1725B2C26C9E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F3F0E-D7D6-4177-A924-CFD542C0D05C}" type="pres">
      <dgm:prSet presAssocID="{2943F990-C235-41BE-A347-1725B2C26C9E}" presName="aSpace" presStyleCnt="0"/>
      <dgm:spPr/>
    </dgm:pt>
  </dgm:ptLst>
  <dgm:cxnLst>
    <dgm:cxn modelId="{494E2CAF-3624-4281-8ED3-349D3D6CAFCD}" type="presOf" srcId="{2943F990-C235-41BE-A347-1725B2C26C9E}" destId="{649C1423-2EB1-4F00-9452-3A2F8D660170}" srcOrd="0" destOrd="0" presId="urn:microsoft.com/office/officeart/2005/8/layout/pyramid2"/>
    <dgm:cxn modelId="{02AE92E8-E424-43EA-B040-3120B7ED87E1}" type="presOf" srcId="{A51B5ACB-9E84-47E5-BFA5-0A536F1C65B6}" destId="{0C88CE5C-5FA6-4E69-81A6-5CC68C0AFBB5}" srcOrd="0" destOrd="0" presId="urn:microsoft.com/office/officeart/2005/8/layout/pyramid2"/>
    <dgm:cxn modelId="{5997A14C-B9D4-4BE0-A55C-8635F1EB4827}" srcId="{A51B5ACB-9E84-47E5-BFA5-0A536F1C65B6}" destId="{288C86B2-5231-4B0E-9939-08A6E0A153EE}" srcOrd="0" destOrd="0" parTransId="{BEF71EFB-923C-4EED-8B22-1B96DBFEA468}" sibTransId="{C9C17B9E-960C-4FC4-BA3A-082C4CC26BF6}"/>
    <dgm:cxn modelId="{A50563BF-595E-4296-B913-51775964C516}" type="presOf" srcId="{288C86B2-5231-4B0E-9939-08A6E0A153EE}" destId="{6EAC78B5-3C9A-4FB4-8644-B4E022CA92FC}" srcOrd="0" destOrd="0" presId="urn:microsoft.com/office/officeart/2005/8/layout/pyramid2"/>
    <dgm:cxn modelId="{CB641D64-3FA6-493F-9CBD-587FC1DAE525}" type="presOf" srcId="{6F4FECC1-B17E-4BBF-9BE5-77C63902677F}" destId="{10BF5634-8E71-4DE4-B21E-1390806A7B46}" srcOrd="0" destOrd="0" presId="urn:microsoft.com/office/officeart/2005/8/layout/pyramid2"/>
    <dgm:cxn modelId="{C70D8BB4-6DDA-4084-AAF6-588CA2A4B6CE}" srcId="{A51B5ACB-9E84-47E5-BFA5-0A536F1C65B6}" destId="{6F4FECC1-B17E-4BBF-9BE5-77C63902677F}" srcOrd="1" destOrd="0" parTransId="{9A0CAB84-A477-496E-A42F-2536D80B255F}" sibTransId="{D7D8F288-9DD5-493D-925F-AEF32F976BFD}"/>
    <dgm:cxn modelId="{2BBF84F3-697D-404E-95C7-588ABA2E0376}" srcId="{A51B5ACB-9E84-47E5-BFA5-0A536F1C65B6}" destId="{2943F990-C235-41BE-A347-1725B2C26C9E}" srcOrd="2" destOrd="0" parTransId="{5D467CCA-B3EA-4A33-AD77-4AD75D3C465E}" sibTransId="{A4ADC185-55B3-4AEB-877B-E7FECE24E60F}"/>
    <dgm:cxn modelId="{90993C30-2ADA-44AF-841A-E5B1A633488F}" type="presParOf" srcId="{0C88CE5C-5FA6-4E69-81A6-5CC68C0AFBB5}" destId="{B1BD5DC5-701C-46CF-8A4B-08448B77D97C}" srcOrd="0" destOrd="0" presId="urn:microsoft.com/office/officeart/2005/8/layout/pyramid2"/>
    <dgm:cxn modelId="{065B9EB1-3527-481F-9DA9-4ACBF69C4174}" type="presParOf" srcId="{0C88CE5C-5FA6-4E69-81A6-5CC68C0AFBB5}" destId="{5CEAA895-FE28-4745-BDFE-F1497F40C103}" srcOrd="1" destOrd="0" presId="urn:microsoft.com/office/officeart/2005/8/layout/pyramid2"/>
    <dgm:cxn modelId="{8324E5B8-74AB-4BA8-88A7-16B1D4FEAE4C}" type="presParOf" srcId="{5CEAA895-FE28-4745-BDFE-F1497F40C103}" destId="{6EAC78B5-3C9A-4FB4-8644-B4E022CA92FC}" srcOrd="0" destOrd="0" presId="urn:microsoft.com/office/officeart/2005/8/layout/pyramid2"/>
    <dgm:cxn modelId="{5445CF5B-F360-4AF9-BFF9-B5CC428E6C49}" type="presParOf" srcId="{5CEAA895-FE28-4745-BDFE-F1497F40C103}" destId="{0F724B75-D4FB-47C1-8CC2-BC6EAB4F2D06}" srcOrd="1" destOrd="0" presId="urn:microsoft.com/office/officeart/2005/8/layout/pyramid2"/>
    <dgm:cxn modelId="{DEB0EEDD-72AA-443E-A3F5-DF11A7D4D4F0}" type="presParOf" srcId="{5CEAA895-FE28-4745-BDFE-F1497F40C103}" destId="{10BF5634-8E71-4DE4-B21E-1390806A7B46}" srcOrd="2" destOrd="0" presId="urn:microsoft.com/office/officeart/2005/8/layout/pyramid2"/>
    <dgm:cxn modelId="{7A24AB88-E116-49BD-B587-45848955513F}" type="presParOf" srcId="{5CEAA895-FE28-4745-BDFE-F1497F40C103}" destId="{6B1CE63D-E829-4F7C-A720-B1828F5D06AD}" srcOrd="3" destOrd="0" presId="urn:microsoft.com/office/officeart/2005/8/layout/pyramid2"/>
    <dgm:cxn modelId="{465084B7-196C-4245-B925-5AB7C36284AA}" type="presParOf" srcId="{5CEAA895-FE28-4745-BDFE-F1497F40C103}" destId="{649C1423-2EB1-4F00-9452-3A2F8D660170}" srcOrd="4" destOrd="0" presId="urn:microsoft.com/office/officeart/2005/8/layout/pyramid2"/>
    <dgm:cxn modelId="{2C1C7612-E69C-4BE6-B722-D5B4071E5B93}" type="presParOf" srcId="{5CEAA895-FE28-4745-BDFE-F1497F40C103}" destId="{D96F3F0E-D7D6-4177-A924-CFD542C0D05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1B5ACB-9E84-47E5-BFA5-0A536F1C65B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4FECC1-B17E-4BBF-9BE5-77C63902677F}">
      <dgm:prSet phldrT="[Text]" custT="1"/>
      <dgm:spPr/>
      <dgm:t>
        <a:bodyPr/>
        <a:lstStyle/>
        <a:p>
          <a:r>
            <a:rPr lang="en-US" sz="3200" dirty="0"/>
            <a:t>Data and </a:t>
          </a:r>
          <a:r>
            <a:rPr lang="en-US" sz="3200" dirty="0" smtClean="0"/>
            <a:t>Applications</a:t>
          </a:r>
          <a:endParaRPr lang="en-US" sz="3200" dirty="0"/>
        </a:p>
      </dgm:t>
    </dgm:pt>
    <dgm:pt modelId="{9A0CAB84-A477-496E-A42F-2536D80B255F}" type="parTrans" cxnId="{C70D8BB4-6DDA-4084-AAF6-588CA2A4B6CE}">
      <dgm:prSet/>
      <dgm:spPr/>
      <dgm:t>
        <a:bodyPr/>
        <a:lstStyle/>
        <a:p>
          <a:endParaRPr lang="en-US"/>
        </a:p>
      </dgm:t>
    </dgm:pt>
    <dgm:pt modelId="{D7D8F288-9DD5-493D-925F-AEF32F976BFD}" type="sibTrans" cxnId="{C70D8BB4-6DDA-4084-AAF6-588CA2A4B6CE}">
      <dgm:prSet/>
      <dgm:spPr/>
      <dgm:t>
        <a:bodyPr/>
        <a:lstStyle/>
        <a:p>
          <a:endParaRPr lang="en-US"/>
        </a:p>
      </dgm:t>
    </dgm:pt>
    <dgm:pt modelId="{2943F990-C235-41BE-A347-1725B2C26C9E}">
      <dgm:prSet phldrT="[Text]"/>
      <dgm:spPr/>
      <dgm:t>
        <a:bodyPr/>
        <a:lstStyle/>
        <a:p>
          <a:r>
            <a:rPr lang="en-US" dirty="0"/>
            <a:t>Entity-Level (ITGC)</a:t>
          </a:r>
        </a:p>
      </dgm:t>
    </dgm:pt>
    <dgm:pt modelId="{5D467CCA-B3EA-4A33-AD77-4AD75D3C465E}" type="parTrans" cxnId="{2BBF84F3-697D-404E-95C7-588ABA2E0376}">
      <dgm:prSet/>
      <dgm:spPr/>
      <dgm:t>
        <a:bodyPr/>
        <a:lstStyle/>
        <a:p>
          <a:endParaRPr lang="en-US"/>
        </a:p>
      </dgm:t>
    </dgm:pt>
    <dgm:pt modelId="{A4ADC185-55B3-4AEB-877B-E7FECE24E60F}" type="sibTrans" cxnId="{2BBF84F3-697D-404E-95C7-588ABA2E0376}">
      <dgm:prSet/>
      <dgm:spPr/>
      <dgm:t>
        <a:bodyPr/>
        <a:lstStyle/>
        <a:p>
          <a:endParaRPr lang="en-US"/>
        </a:p>
      </dgm:t>
    </dgm:pt>
    <dgm:pt modelId="{0C88CE5C-5FA6-4E69-81A6-5CC68C0AFBB5}" type="pres">
      <dgm:prSet presAssocID="{A51B5ACB-9E84-47E5-BFA5-0A536F1C65B6}" presName="compositeShape" presStyleCnt="0">
        <dgm:presLayoutVars>
          <dgm:dir/>
          <dgm:resizeHandles/>
        </dgm:presLayoutVars>
      </dgm:prSet>
      <dgm:spPr/>
    </dgm:pt>
    <dgm:pt modelId="{B1BD5DC5-701C-46CF-8A4B-08448B77D97C}" type="pres">
      <dgm:prSet presAssocID="{A51B5ACB-9E84-47E5-BFA5-0A536F1C65B6}" presName="pyramid" presStyleLbl="node1" presStyleIdx="0" presStyleCnt="1" custScaleX="131661"/>
      <dgm:spPr/>
    </dgm:pt>
    <dgm:pt modelId="{5CEAA895-FE28-4745-BDFE-F1497F40C103}" type="pres">
      <dgm:prSet presAssocID="{A51B5ACB-9E84-47E5-BFA5-0A536F1C65B6}" presName="theList" presStyleCnt="0"/>
      <dgm:spPr/>
    </dgm:pt>
    <dgm:pt modelId="{10BF5634-8E71-4DE4-B21E-1390806A7B46}" type="pres">
      <dgm:prSet presAssocID="{6F4FECC1-B17E-4BBF-9BE5-77C63902677F}" presName="aNode" presStyleLbl="fgAcc1" presStyleIdx="0" presStyleCnt="2" custScaleY="37595" custLinFactY="632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CE63D-E829-4F7C-A720-B1828F5D06AD}" type="pres">
      <dgm:prSet presAssocID="{6F4FECC1-B17E-4BBF-9BE5-77C63902677F}" presName="aSpace" presStyleCnt="0"/>
      <dgm:spPr/>
    </dgm:pt>
    <dgm:pt modelId="{649C1423-2EB1-4F00-9452-3A2F8D660170}" type="pres">
      <dgm:prSet presAssocID="{2943F990-C235-41BE-A347-1725B2C26C9E}" presName="aNode" presStyleLbl="fgAcc1" presStyleIdx="1" presStyleCnt="2" custScaleY="34921" custLinFactNeighborX="-102" custLinFactNeighborY="90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F3F0E-D7D6-4177-A924-CFD542C0D05C}" type="pres">
      <dgm:prSet presAssocID="{2943F990-C235-41BE-A347-1725B2C26C9E}" presName="aSpace" presStyleCnt="0"/>
      <dgm:spPr/>
    </dgm:pt>
  </dgm:ptLst>
  <dgm:cxnLst>
    <dgm:cxn modelId="{494E2CAF-3624-4281-8ED3-349D3D6CAFCD}" type="presOf" srcId="{2943F990-C235-41BE-A347-1725B2C26C9E}" destId="{649C1423-2EB1-4F00-9452-3A2F8D660170}" srcOrd="0" destOrd="0" presId="urn:microsoft.com/office/officeart/2005/8/layout/pyramid2"/>
    <dgm:cxn modelId="{02AE92E8-E424-43EA-B040-3120B7ED87E1}" type="presOf" srcId="{A51B5ACB-9E84-47E5-BFA5-0A536F1C65B6}" destId="{0C88CE5C-5FA6-4E69-81A6-5CC68C0AFBB5}" srcOrd="0" destOrd="0" presId="urn:microsoft.com/office/officeart/2005/8/layout/pyramid2"/>
    <dgm:cxn modelId="{CB641D64-3FA6-493F-9CBD-587FC1DAE525}" type="presOf" srcId="{6F4FECC1-B17E-4BBF-9BE5-77C63902677F}" destId="{10BF5634-8E71-4DE4-B21E-1390806A7B46}" srcOrd="0" destOrd="0" presId="urn:microsoft.com/office/officeart/2005/8/layout/pyramid2"/>
    <dgm:cxn modelId="{C70D8BB4-6DDA-4084-AAF6-588CA2A4B6CE}" srcId="{A51B5ACB-9E84-47E5-BFA5-0A536F1C65B6}" destId="{6F4FECC1-B17E-4BBF-9BE5-77C63902677F}" srcOrd="0" destOrd="0" parTransId="{9A0CAB84-A477-496E-A42F-2536D80B255F}" sibTransId="{D7D8F288-9DD5-493D-925F-AEF32F976BFD}"/>
    <dgm:cxn modelId="{2BBF84F3-697D-404E-95C7-588ABA2E0376}" srcId="{A51B5ACB-9E84-47E5-BFA5-0A536F1C65B6}" destId="{2943F990-C235-41BE-A347-1725B2C26C9E}" srcOrd="1" destOrd="0" parTransId="{5D467CCA-B3EA-4A33-AD77-4AD75D3C465E}" sibTransId="{A4ADC185-55B3-4AEB-877B-E7FECE24E60F}"/>
    <dgm:cxn modelId="{90993C30-2ADA-44AF-841A-E5B1A633488F}" type="presParOf" srcId="{0C88CE5C-5FA6-4E69-81A6-5CC68C0AFBB5}" destId="{B1BD5DC5-701C-46CF-8A4B-08448B77D97C}" srcOrd="0" destOrd="0" presId="urn:microsoft.com/office/officeart/2005/8/layout/pyramid2"/>
    <dgm:cxn modelId="{065B9EB1-3527-481F-9DA9-4ACBF69C4174}" type="presParOf" srcId="{0C88CE5C-5FA6-4E69-81A6-5CC68C0AFBB5}" destId="{5CEAA895-FE28-4745-BDFE-F1497F40C103}" srcOrd="1" destOrd="0" presId="urn:microsoft.com/office/officeart/2005/8/layout/pyramid2"/>
    <dgm:cxn modelId="{DEB0EEDD-72AA-443E-A3F5-DF11A7D4D4F0}" type="presParOf" srcId="{5CEAA895-FE28-4745-BDFE-F1497F40C103}" destId="{10BF5634-8E71-4DE4-B21E-1390806A7B46}" srcOrd="0" destOrd="0" presId="urn:microsoft.com/office/officeart/2005/8/layout/pyramid2"/>
    <dgm:cxn modelId="{7A24AB88-E116-49BD-B587-45848955513F}" type="presParOf" srcId="{5CEAA895-FE28-4745-BDFE-F1497F40C103}" destId="{6B1CE63D-E829-4F7C-A720-B1828F5D06AD}" srcOrd="1" destOrd="0" presId="urn:microsoft.com/office/officeart/2005/8/layout/pyramid2"/>
    <dgm:cxn modelId="{465084B7-196C-4245-B925-5AB7C36284AA}" type="presParOf" srcId="{5CEAA895-FE28-4745-BDFE-F1497F40C103}" destId="{649C1423-2EB1-4F00-9452-3A2F8D660170}" srcOrd="2" destOrd="0" presId="urn:microsoft.com/office/officeart/2005/8/layout/pyramid2"/>
    <dgm:cxn modelId="{2C1C7612-E69C-4BE6-B722-D5B4071E5B93}" type="presParOf" srcId="{5CEAA895-FE28-4745-BDFE-F1497F40C103}" destId="{D96F3F0E-D7D6-4177-A924-CFD542C0D05C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D5DC5-701C-46CF-8A4B-08448B77D97C}">
      <dsp:nvSpPr>
        <dsp:cNvPr id="0" name=""/>
        <dsp:cNvSpPr/>
      </dsp:nvSpPr>
      <dsp:spPr>
        <a:xfrm>
          <a:off x="237901" y="0"/>
          <a:ext cx="5981414" cy="454304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C78B5-3C9A-4FB4-8644-B4E022CA92FC}">
      <dsp:nvSpPr>
        <dsp:cNvPr id="0" name=""/>
        <dsp:cNvSpPr/>
      </dsp:nvSpPr>
      <dsp:spPr>
        <a:xfrm>
          <a:off x="2772905" y="95262"/>
          <a:ext cx="2952977" cy="10754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Information Qualities</a:t>
          </a:r>
          <a:r>
            <a:rPr lang="en-US" sz="1400" kern="1200" dirty="0" smtClean="0"/>
            <a:t>:</a:t>
          </a:r>
          <a:endParaRPr lang="en-US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Confidentiality, Integrity, Availability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Compliance, Reliability, Efficiency, Effectiveness </a:t>
          </a:r>
        </a:p>
      </dsp:txBody>
      <dsp:txXfrm>
        <a:off x="2825403" y="147760"/>
        <a:ext cx="2847981" cy="970427"/>
      </dsp:txXfrm>
    </dsp:sp>
    <dsp:sp modelId="{10BF5634-8E71-4DE4-B21E-1390806A7B46}">
      <dsp:nvSpPr>
        <dsp:cNvPr id="0" name=""/>
        <dsp:cNvSpPr/>
      </dsp:nvSpPr>
      <dsp:spPr>
        <a:xfrm>
          <a:off x="3228608" y="1666595"/>
          <a:ext cx="2952977" cy="10754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Data and Applications</a:t>
          </a:r>
        </a:p>
      </dsp:txBody>
      <dsp:txXfrm>
        <a:off x="3281106" y="1719093"/>
        <a:ext cx="2847981" cy="970427"/>
      </dsp:txXfrm>
    </dsp:sp>
    <dsp:sp modelId="{649C1423-2EB1-4F00-9452-3A2F8D660170}">
      <dsp:nvSpPr>
        <dsp:cNvPr id="0" name=""/>
        <dsp:cNvSpPr/>
      </dsp:nvSpPr>
      <dsp:spPr>
        <a:xfrm>
          <a:off x="3228608" y="2876446"/>
          <a:ext cx="2952977" cy="10754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Entity-Level (ITGC)</a:t>
          </a:r>
        </a:p>
      </dsp:txBody>
      <dsp:txXfrm>
        <a:off x="3281106" y="2928944"/>
        <a:ext cx="2847981" cy="9704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D5DC5-701C-46CF-8A4B-08448B77D97C}">
      <dsp:nvSpPr>
        <dsp:cNvPr id="0" name=""/>
        <dsp:cNvSpPr/>
      </dsp:nvSpPr>
      <dsp:spPr>
        <a:xfrm>
          <a:off x="715673" y="0"/>
          <a:ext cx="5426653" cy="412168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BF5634-8E71-4DE4-B21E-1390806A7B46}">
      <dsp:nvSpPr>
        <dsp:cNvPr id="0" name=""/>
        <dsp:cNvSpPr/>
      </dsp:nvSpPr>
      <dsp:spPr>
        <a:xfrm>
          <a:off x="3429000" y="1073682"/>
          <a:ext cx="2679095" cy="12396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Data and </a:t>
          </a:r>
          <a:r>
            <a:rPr lang="en-US" sz="3200" kern="1200" dirty="0" smtClean="0"/>
            <a:t>Applications</a:t>
          </a:r>
          <a:endParaRPr lang="en-US" sz="3200" kern="1200" dirty="0"/>
        </a:p>
      </dsp:txBody>
      <dsp:txXfrm>
        <a:off x="3489514" y="1134196"/>
        <a:ext cx="2558067" cy="1118610"/>
      </dsp:txXfrm>
    </dsp:sp>
    <dsp:sp modelId="{649C1423-2EB1-4F00-9452-3A2F8D660170}">
      <dsp:nvSpPr>
        <dsp:cNvPr id="0" name=""/>
        <dsp:cNvSpPr/>
      </dsp:nvSpPr>
      <dsp:spPr>
        <a:xfrm>
          <a:off x="3426267" y="2478411"/>
          <a:ext cx="2679095" cy="11514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/>
            <a:t>Entity-Level (ITGC)</a:t>
          </a:r>
        </a:p>
      </dsp:txBody>
      <dsp:txXfrm>
        <a:off x="3482477" y="2534621"/>
        <a:ext cx="2566675" cy="10390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72662" y="2057400"/>
            <a:ext cx="7772400" cy="2990849"/>
          </a:xfrm>
        </p:spPr>
        <p:txBody>
          <a:bodyPr lIns="0" tIns="0" rIns="0" bIns="0" anchor="b" anchorCtr="0">
            <a:normAutofit/>
          </a:bodyPr>
          <a:lstStyle>
            <a:lvl1pPr algn="l">
              <a:lnSpc>
                <a:spcPts val="5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Intersection of cybersecurity with business processes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2522-CA65-B64C-B8C8-CFE888363767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/>
              <a:t>SMART, NIMBLE, COMPASSIONATE, </a:t>
            </a:r>
            <a:r>
              <a:rPr lang="en-US" dirty="0" smtClean="0">
                <a:solidFill>
                  <a:schemeClr val="bg1"/>
                </a:solidFill>
              </a:rPr>
              <a:t>PREPARED.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9C19-48F0-3644-AE72-F38508D4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9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50"/>
            <a:ext cx="8229600" cy="43164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2522-CA65-B64C-B8C8-CFE888363767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/>
              <a:t>SMART, NIMBLE, COMPASSIONATE, </a:t>
            </a:r>
            <a:r>
              <a:rPr lang="en-US" dirty="0" smtClean="0">
                <a:solidFill>
                  <a:schemeClr val="bg1"/>
                </a:solidFill>
              </a:rPr>
              <a:t>PREPARED.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9C19-48F0-3644-AE72-F38508D4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18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 on two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09750"/>
            <a:ext cx="4038600" cy="431641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09750"/>
            <a:ext cx="4038600" cy="431641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2522-CA65-B64C-B8C8-CFE888363767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/>
              <a:t>SMART, NIMBLE, COMPASSIONATE, </a:t>
            </a:r>
            <a:r>
              <a:rPr lang="en-US" dirty="0" smtClean="0">
                <a:solidFill>
                  <a:schemeClr val="bg1"/>
                </a:solidFill>
              </a:rPr>
              <a:t>PREPARED.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9C19-48F0-3644-AE72-F38508D4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49"/>
            <a:ext cx="4040188" cy="365125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600" b="1" cap="all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49"/>
            <a:ext cx="4041775" cy="365125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600" b="1" cap="all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2522-CA65-B64C-B8C8-CFE888363767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/>
              <a:t>SMART, NIMBLE, COMPASSIONATE, </a:t>
            </a:r>
            <a:r>
              <a:rPr lang="en-US" dirty="0" smtClean="0">
                <a:solidFill>
                  <a:schemeClr val="bg1"/>
                </a:solidFill>
              </a:rPr>
              <a:t>PREPARED.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9C19-48F0-3644-AE72-F38508D4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 on two lines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2522-CA65-B64C-B8C8-CFE888363767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/>
              <a:t>SMART, NIMBLE, COMPASSIONATE, </a:t>
            </a:r>
            <a:r>
              <a:rPr lang="en-US" dirty="0" smtClean="0">
                <a:solidFill>
                  <a:schemeClr val="bg1"/>
                </a:solidFill>
              </a:rPr>
              <a:t>PREPARED.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9C19-48F0-3644-AE72-F38508D4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3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2522-CA65-B64C-B8C8-CFE888363767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/>
              <a:t>SMART, NIMBLE, COMPASSIONATE, </a:t>
            </a:r>
            <a:r>
              <a:rPr lang="en-US" dirty="0" smtClean="0">
                <a:solidFill>
                  <a:schemeClr val="bg1"/>
                </a:solidFill>
              </a:rPr>
              <a:t>PREPARED.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9C19-48F0-3644-AE72-F38508D4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8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2522-CA65-B64C-B8C8-CFE888363767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/>
              <a:t>SMART, NIMBLE, COMPASSIONATE, </a:t>
            </a:r>
            <a:r>
              <a:rPr lang="en-US" dirty="0" smtClean="0">
                <a:solidFill>
                  <a:schemeClr val="bg1"/>
                </a:solidFill>
              </a:rPr>
              <a:t>PREPARED.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9C19-48F0-3644-AE72-F38508D49EE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38666"/>
            <a:ext cx="5938390" cy="1029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lnSpc>
                <a:spcPts val="2600"/>
              </a:lnSpc>
              <a:spcBef>
                <a:spcPct val="0"/>
              </a:spcBef>
              <a:buNone/>
              <a:defRPr sz="2800" b="1" i="0" kern="1200" cap="all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 on two lines</a:t>
            </a:r>
            <a:endParaRPr lang="en-US" dirty="0"/>
          </a:p>
        </p:txBody>
      </p:sp>
      <p:graphicFrame>
        <p:nvGraphicFramePr>
          <p:cNvPr id="9" name="Diagram 8"/>
          <p:cNvGraphicFramePr/>
          <p:nvPr userDrawn="1">
            <p:extLst>
              <p:ext uri="{D42A27DB-BD31-4B8C-83A1-F6EECF244321}">
                <p14:modId xmlns:p14="http://schemas.microsoft.com/office/powerpoint/2010/main" val="4133198537"/>
              </p:ext>
            </p:extLst>
          </p:nvPr>
        </p:nvGraphicFramePr>
        <p:xfrm>
          <a:off x="1619983" y="1397000"/>
          <a:ext cx="6457217" cy="4543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oup 9"/>
          <p:cNvGrpSpPr/>
          <p:nvPr userDrawn="1"/>
        </p:nvGrpSpPr>
        <p:grpSpPr>
          <a:xfrm>
            <a:off x="2133600" y="5434061"/>
            <a:ext cx="5520682" cy="1052550"/>
            <a:chOff x="191819" y="501755"/>
            <a:chExt cx="5697416" cy="1059615"/>
          </a:xfrm>
        </p:grpSpPr>
        <p:sp>
          <p:nvSpPr>
            <p:cNvPr id="11" name="Rounded Rectangle 10"/>
            <p:cNvSpPr/>
            <p:nvPr/>
          </p:nvSpPr>
          <p:spPr>
            <a:xfrm>
              <a:off x="191819" y="501755"/>
              <a:ext cx="5697416" cy="1059615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en-US" sz="2400" dirty="0"/>
                <a:t>IT Layers: </a:t>
              </a:r>
              <a:r>
                <a:rPr lang="en-US" sz="2400" dirty="0" smtClean="0"/>
                <a:t>Physical, Network, Operating </a:t>
              </a:r>
              <a:r>
                <a:rPr lang="en-US" sz="2400" dirty="0"/>
                <a:t>System, Database, </a:t>
              </a:r>
              <a:r>
                <a:rPr lang="en-US" sz="2400" dirty="0" smtClean="0"/>
                <a:t>Application</a:t>
              </a:r>
              <a:endParaRPr lang="en-US" sz="2400" dirty="0"/>
            </a:p>
          </p:txBody>
        </p:sp>
        <p:sp>
          <p:nvSpPr>
            <p:cNvPr id="12" name="Rounded Rectangle 4"/>
            <p:cNvSpPr/>
            <p:nvPr/>
          </p:nvSpPr>
          <p:spPr>
            <a:xfrm>
              <a:off x="2998467" y="501756"/>
              <a:ext cx="2806118" cy="95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400" kern="1200"/>
            </a:p>
          </p:txBody>
        </p:sp>
      </p:grpSp>
      <p:grpSp>
        <p:nvGrpSpPr>
          <p:cNvPr id="13" name="Group 12"/>
          <p:cNvGrpSpPr/>
          <p:nvPr userDrawn="1"/>
        </p:nvGrpSpPr>
        <p:grpSpPr>
          <a:xfrm>
            <a:off x="3394214" y="449069"/>
            <a:ext cx="2861835" cy="1075422"/>
            <a:chOff x="2946741" y="450030"/>
            <a:chExt cx="2909570" cy="1059615"/>
          </a:xfrm>
        </p:grpSpPr>
        <p:sp>
          <p:nvSpPr>
            <p:cNvPr id="14" name="Rounded Rectangle 13"/>
            <p:cNvSpPr/>
            <p:nvPr/>
          </p:nvSpPr>
          <p:spPr>
            <a:xfrm>
              <a:off x="2946741" y="450030"/>
              <a:ext cx="2909570" cy="1059615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en-US" sz="2400" b="1" dirty="0"/>
                <a:t>GOOD DATA FOR DECISION-MAKING</a:t>
              </a:r>
            </a:p>
          </p:txBody>
        </p:sp>
        <p:sp>
          <p:nvSpPr>
            <p:cNvPr id="15" name="Rounded Rectangle 4"/>
            <p:cNvSpPr/>
            <p:nvPr/>
          </p:nvSpPr>
          <p:spPr>
            <a:xfrm>
              <a:off x="2998467" y="501756"/>
              <a:ext cx="2806118" cy="95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400" kern="1200"/>
            </a:p>
          </p:txBody>
        </p:sp>
      </p:grpSp>
      <p:sp>
        <p:nvSpPr>
          <p:cNvPr id="16" name="TextBox 15"/>
          <p:cNvSpPr txBox="1"/>
          <p:nvPr userDrawn="1"/>
        </p:nvSpPr>
        <p:spPr>
          <a:xfrm>
            <a:off x="2913513" y="322459"/>
            <a:ext cx="177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OBJECTIVE: </a:t>
            </a:r>
            <a:endParaRPr lang="en-US" dirty="0"/>
          </a:p>
        </p:txBody>
      </p:sp>
      <p:sp>
        <p:nvSpPr>
          <p:cNvPr id="17" name="Right Arrow 16"/>
          <p:cNvSpPr/>
          <p:nvPr userDrawn="1"/>
        </p:nvSpPr>
        <p:spPr>
          <a:xfrm flipH="1">
            <a:off x="7831161" y="3378540"/>
            <a:ext cx="1142810" cy="5208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Controls</a:t>
            </a:r>
            <a:endParaRPr lang="en-US" dirty="0"/>
          </a:p>
        </p:txBody>
      </p:sp>
      <p:sp>
        <p:nvSpPr>
          <p:cNvPr id="18" name="Right Arrow 17"/>
          <p:cNvSpPr/>
          <p:nvPr userDrawn="1"/>
        </p:nvSpPr>
        <p:spPr>
          <a:xfrm flipH="1">
            <a:off x="7831161" y="4531337"/>
            <a:ext cx="1142810" cy="5208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897104" y="1662269"/>
            <a:ext cx="677108" cy="380146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US" sz="3200" b="1" dirty="0" smtClean="0"/>
              <a:t>Business Processes</a:t>
            </a:r>
            <a:endParaRPr lang="en-US" sz="3200" b="1" dirty="0"/>
          </a:p>
        </p:txBody>
      </p:sp>
      <p:sp>
        <p:nvSpPr>
          <p:cNvPr id="20" name="Explosion 2 19"/>
          <p:cNvSpPr/>
          <p:nvPr userDrawn="1"/>
        </p:nvSpPr>
        <p:spPr>
          <a:xfrm>
            <a:off x="7281596" y="5723280"/>
            <a:ext cx="1635999" cy="106179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21" name="Explosion 2 20"/>
          <p:cNvSpPr/>
          <p:nvPr userDrawn="1"/>
        </p:nvSpPr>
        <p:spPr>
          <a:xfrm>
            <a:off x="1509502" y="3011965"/>
            <a:ext cx="1635999" cy="106179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92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chemeClr val="tx2"/>
            </a:gs>
            <a:gs pos="72000">
              <a:schemeClr val="accent6">
                <a:lumMod val="7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587" y="6512821"/>
            <a:ext cx="9144000" cy="34517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36769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666"/>
            <a:ext cx="5938390" cy="10290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8229600" cy="43164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8661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2"/>
                </a:solidFill>
                <a:latin typeface="Arial"/>
              </a:defRPr>
            </a:lvl1pPr>
          </a:lstStyle>
          <a:p>
            <a:fld id="{0A582522-CA65-B64C-B8C8-CFE888363767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486610"/>
            <a:ext cx="228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0075BE"/>
                </a:solidFill>
                <a:latin typeface="Arial"/>
              </a:defRPr>
            </a:lvl1pPr>
          </a:lstStyle>
          <a:p>
            <a:pPr algn="l"/>
            <a:fld id="{1AD69C19-48F0-3644-AE72-F38508D49EE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320410" y="0"/>
            <a:ext cx="1366390" cy="136769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8661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algn="r"/>
            <a:r>
              <a:rPr lang="en-US" dirty="0" smtClean="0"/>
              <a:t>SMART, NIMBLE, COMPASSIONATE, </a:t>
            </a:r>
            <a:r>
              <a:rPr lang="en-US" dirty="0" smtClean="0">
                <a:solidFill>
                  <a:schemeClr val="bg1"/>
                </a:solidFill>
              </a:rPr>
              <a:t>PREPARED.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11" descr="Bentley_Master_VertStack_rev.eps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590" y="258240"/>
            <a:ext cx="1138030" cy="85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266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</p:sldLayoutIdLst>
  <p:txStyles>
    <p:titleStyle>
      <a:lvl1pPr algn="l" defTabSz="457200" rtl="0" eaLnBrk="1" latinLnBrk="0" hangingPunct="1">
        <a:lnSpc>
          <a:spcPts val="2600"/>
        </a:lnSpc>
        <a:spcBef>
          <a:spcPct val="0"/>
        </a:spcBef>
        <a:buNone/>
        <a:defRPr sz="2800" b="1" i="0" kern="1200" cap="all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bg1"/>
          </a:solidFill>
          <a:latin typeface="Arial"/>
          <a:ea typeface="+mn-ea"/>
          <a:cs typeface="+mn-cs"/>
        </a:defRPr>
      </a:lvl1pPr>
      <a:lvl2pPr marL="455613" indent="-227013" algn="l" defTabSz="457200" rtl="0" eaLnBrk="1" latinLnBrk="0" hangingPunct="1">
        <a:spcBef>
          <a:spcPct val="20000"/>
        </a:spcBef>
        <a:buClr>
          <a:schemeClr val="tx2"/>
        </a:buClr>
        <a:buSzPct val="50000"/>
        <a:buFont typeface="Wingdings" charset="2"/>
        <a:buChar char=""/>
        <a:defRPr sz="1600" kern="1200">
          <a:solidFill>
            <a:schemeClr val="bg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terprise.verizon.com/resources/reports/dbir/" TargetMode="External"/><Relationship Id="rId3" Type="http://schemas.openxmlformats.org/officeDocument/2006/relationships/hyperlink" Target="https://www.isaca.org/knowledge-center/research/pages/audit-assurance-programs.aspx" TargetMode="External"/><Relationship Id="rId7" Type="http://schemas.openxmlformats.org/officeDocument/2006/relationships/hyperlink" Target="https://www.nist.gov/cyberframework" TargetMode="External"/><Relationship Id="rId2" Type="http://schemas.openxmlformats.org/officeDocument/2006/relationships/hyperlink" Target="https://na.theiia.org/standards-guidance/recommended-guidance/practice-guides/Pages/Practice-Guides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erma.eu/publication/ferma-eciia-cyber-risk-governance-report/" TargetMode="External"/><Relationship Id="rId5" Type="http://schemas.openxmlformats.org/officeDocument/2006/relationships/hyperlink" Target="https://na.theiia.org/periodicals/Pages/Internal-Auditor-Magazine.aspx" TargetMode="External"/><Relationship Id="rId4" Type="http://schemas.openxmlformats.org/officeDocument/2006/relationships/hyperlink" Target="https://cybersecurity.isaca.org/csx-resources/the-merging-of-cybersecurity-and-operational-technolog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2662" y="2057401"/>
            <a:ext cx="7772400" cy="2133600"/>
          </a:xfrm>
        </p:spPr>
        <p:txBody>
          <a:bodyPr/>
          <a:lstStyle/>
          <a:p>
            <a:r>
              <a:rPr lang="en-US" dirty="0" smtClean="0"/>
              <a:t>Business process &amp; </a:t>
            </a:r>
            <a:r>
              <a:rPr lang="en-US" dirty="0" err="1" smtClean="0"/>
              <a:t>CyberSecurity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26048" y="6492875"/>
            <a:ext cx="2743200" cy="365125"/>
          </a:xfrm>
        </p:spPr>
        <p:txBody>
          <a:bodyPr/>
          <a:lstStyle/>
          <a:p>
            <a:pPr algn="r"/>
            <a:r>
              <a:rPr lang="en-US" dirty="0" smtClean="0"/>
              <a:t>SMART, NIMBLE, COMPASSIONATE, </a:t>
            </a:r>
            <a:r>
              <a:rPr lang="en-US" dirty="0" smtClean="0">
                <a:solidFill>
                  <a:schemeClr val="bg1"/>
                </a:solidFill>
              </a:rPr>
              <a:t>PREPARED.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4876800"/>
            <a:ext cx="6718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Joy Gray, Ph.D., CIA, CISA – Bentley University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Jonathan Green, CISSP -- Deloitte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84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38014787"/>
              </p:ext>
            </p:extLst>
          </p:nvPr>
        </p:nvGraphicFramePr>
        <p:xfrm>
          <a:off x="685800" y="1821914"/>
          <a:ext cx="6858000" cy="4121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570711" y="5516689"/>
            <a:ext cx="5224643" cy="813456"/>
            <a:chOff x="191819" y="501755"/>
            <a:chExt cx="5697416" cy="1059615"/>
          </a:xfrm>
        </p:grpSpPr>
        <p:sp>
          <p:nvSpPr>
            <p:cNvPr id="6" name="Rounded Rectangle 5"/>
            <p:cNvSpPr/>
            <p:nvPr/>
          </p:nvSpPr>
          <p:spPr>
            <a:xfrm>
              <a:off x="191819" y="501755"/>
              <a:ext cx="5697416" cy="1059615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en-US" sz="2400" b="1" dirty="0"/>
                <a:t>IT Layers</a:t>
              </a:r>
              <a:r>
                <a:rPr lang="en-US" sz="2400" dirty="0"/>
                <a:t>: </a:t>
              </a:r>
              <a:r>
                <a:rPr lang="en-US" sz="2400" dirty="0" smtClean="0"/>
                <a:t>Physical, Network, Operating </a:t>
              </a:r>
              <a:r>
                <a:rPr lang="en-US" sz="2400" dirty="0"/>
                <a:t>System, Database, </a:t>
              </a:r>
              <a:r>
                <a:rPr lang="en-US" sz="2400" dirty="0" smtClean="0"/>
                <a:t>Application</a:t>
              </a:r>
              <a:endParaRPr lang="en-US" sz="2400" dirty="0"/>
            </a:p>
          </p:txBody>
        </p:sp>
        <p:sp>
          <p:nvSpPr>
            <p:cNvPr id="7" name="Rounded Rectangle 4"/>
            <p:cNvSpPr/>
            <p:nvPr/>
          </p:nvSpPr>
          <p:spPr>
            <a:xfrm>
              <a:off x="2998467" y="501756"/>
              <a:ext cx="2806118" cy="95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400" kern="12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728114" y="754335"/>
            <a:ext cx="3198708" cy="1132020"/>
            <a:chOff x="2783386" y="186634"/>
            <a:chExt cx="3021199" cy="1271285"/>
          </a:xfrm>
        </p:grpSpPr>
        <p:sp>
          <p:nvSpPr>
            <p:cNvPr id="9" name="Rounded Rectangle 8"/>
            <p:cNvSpPr/>
            <p:nvPr/>
          </p:nvSpPr>
          <p:spPr>
            <a:xfrm>
              <a:off x="2783386" y="186634"/>
              <a:ext cx="2909570" cy="1059615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en-US" sz="2400" b="1" dirty="0"/>
                <a:t>GOOD DATA FOR DECISION-MAKING</a:t>
              </a:r>
            </a:p>
          </p:txBody>
        </p:sp>
        <p:sp>
          <p:nvSpPr>
            <p:cNvPr id="10" name="Rounded Rectangle 4"/>
            <p:cNvSpPr/>
            <p:nvPr/>
          </p:nvSpPr>
          <p:spPr>
            <a:xfrm>
              <a:off x="2998467" y="501756"/>
              <a:ext cx="2806118" cy="9561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400" kern="120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616087" y="223558"/>
            <a:ext cx="1676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OBJECTIVE: 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 flipH="1">
            <a:off x="7005744" y="3739609"/>
            <a:ext cx="1081528" cy="4025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 flipH="1">
            <a:off x="7003036" y="4687605"/>
            <a:ext cx="1081528" cy="4025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72312" y="2226330"/>
            <a:ext cx="1169551" cy="3075962"/>
          </a:xfrm>
          <a:prstGeom prst="rect">
            <a:avLst/>
          </a:prstGeom>
          <a:solidFill>
            <a:schemeClr val="bg2"/>
          </a:solidFill>
          <a:ln w="31750">
            <a:solidFill>
              <a:srgbClr val="FFFF00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US" sz="3200" b="1" dirty="0" smtClean="0"/>
              <a:t>Business Processes</a:t>
            </a:r>
            <a:endParaRPr lang="en-US" sz="3200" b="1" dirty="0"/>
          </a:p>
        </p:txBody>
      </p:sp>
      <p:sp>
        <p:nvSpPr>
          <p:cNvPr id="15" name="Explosion 2 14"/>
          <p:cNvSpPr/>
          <p:nvPr/>
        </p:nvSpPr>
        <p:spPr>
          <a:xfrm>
            <a:off x="6538671" y="5617009"/>
            <a:ext cx="1802455" cy="96031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Risks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Explosion 2 15"/>
          <p:cNvSpPr/>
          <p:nvPr/>
        </p:nvSpPr>
        <p:spPr>
          <a:xfrm>
            <a:off x="415743" y="3134709"/>
            <a:ext cx="1974722" cy="1326361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Risks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Explosion 1 16"/>
          <p:cNvSpPr/>
          <p:nvPr/>
        </p:nvSpPr>
        <p:spPr>
          <a:xfrm>
            <a:off x="6400800" y="2468062"/>
            <a:ext cx="2342394" cy="1350073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Governance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64298" y="988913"/>
            <a:ext cx="2689342" cy="975680"/>
            <a:chOff x="4168657" y="0"/>
            <a:chExt cx="2689342" cy="975680"/>
          </a:xfrm>
        </p:grpSpPr>
        <p:sp>
          <p:nvSpPr>
            <p:cNvPr id="19" name="Rounded Rectangle 18"/>
            <p:cNvSpPr/>
            <p:nvPr/>
          </p:nvSpPr>
          <p:spPr>
            <a:xfrm>
              <a:off x="4178904" y="0"/>
              <a:ext cx="2679095" cy="975680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ounded Rectangle 4"/>
            <p:cNvSpPr txBox="1"/>
            <p:nvPr/>
          </p:nvSpPr>
          <p:spPr>
            <a:xfrm>
              <a:off x="4168657" y="72549"/>
              <a:ext cx="2583837" cy="8804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 smtClean="0"/>
                <a:t>Information Qualities</a:t>
              </a:r>
              <a:r>
                <a:rPr lang="en-US" sz="1400" kern="1200" dirty="0" smtClean="0"/>
                <a:t>:</a:t>
              </a:r>
              <a:endParaRPr lang="en-US" sz="1400" kern="1200" dirty="0"/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/>
                <a:t>Confidentiality, Integrity, Availability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/>
                <a:t>Compliance, Reliability, Efficiency, Effectiveness </a:t>
              </a:r>
            </a:p>
          </p:txBody>
        </p:sp>
      </p:grpSp>
      <p:sp>
        <p:nvSpPr>
          <p:cNvPr id="21" name="Right Arrow 20"/>
          <p:cNvSpPr/>
          <p:nvPr/>
        </p:nvSpPr>
        <p:spPr>
          <a:xfrm>
            <a:off x="1066800" y="4586352"/>
            <a:ext cx="1210276" cy="4025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26822" y="6470477"/>
            <a:ext cx="2743200" cy="365125"/>
          </a:xfrm>
        </p:spPr>
        <p:txBody>
          <a:bodyPr/>
          <a:lstStyle/>
          <a:p>
            <a:pPr algn="r"/>
            <a:r>
              <a:rPr lang="en-US" dirty="0" smtClean="0"/>
              <a:t>SMART, NIMBLE, COMPASSIONATE, </a:t>
            </a:r>
            <a:r>
              <a:rPr lang="en-US" dirty="0" smtClean="0">
                <a:solidFill>
                  <a:schemeClr val="bg1"/>
                </a:solidFill>
              </a:rPr>
              <a:t>PREPARED.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64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cyber security controls fall in this hierarchy?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2F1A80-3F47-1F42-9FD4-6B3BF18BF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186" y="1676400"/>
            <a:ext cx="5817766" cy="417565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E1F70B-87D7-414C-A9B6-3918EA9477CF}"/>
              </a:ext>
            </a:extLst>
          </p:cNvPr>
          <p:cNvSpPr txBox="1"/>
          <p:nvPr/>
        </p:nvSpPr>
        <p:spPr>
          <a:xfrm>
            <a:off x="5988298" y="6033805"/>
            <a:ext cx="25553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GTAG 1. The Institute of Internal Auditors.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26048" y="6492875"/>
            <a:ext cx="2743200" cy="365125"/>
          </a:xfrm>
        </p:spPr>
        <p:txBody>
          <a:bodyPr/>
          <a:lstStyle/>
          <a:p>
            <a:pPr algn="r"/>
            <a:r>
              <a:rPr lang="en-US" dirty="0" smtClean="0"/>
              <a:t>SMART, NIMBLE, COMPASSIONATE, </a:t>
            </a:r>
            <a:r>
              <a:rPr lang="en-US" dirty="0" smtClean="0">
                <a:solidFill>
                  <a:schemeClr val="bg1"/>
                </a:solidFill>
              </a:rPr>
              <a:t>PREPARED.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99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41471"/>
            <a:ext cx="6477000" cy="5308426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American Superconductor</a:t>
            </a:r>
          </a:p>
          <a:p>
            <a:pPr lvl="1"/>
            <a:r>
              <a:rPr lang="en-US" sz="2800" dirty="0" smtClean="0"/>
              <a:t>Social Engineering</a:t>
            </a:r>
          </a:p>
          <a:p>
            <a:pPr lvl="1"/>
            <a:endParaRPr lang="en-US" sz="2800" dirty="0" smtClean="0"/>
          </a:p>
          <a:p>
            <a:r>
              <a:rPr lang="en-US" sz="3200" dirty="0" smtClean="0"/>
              <a:t>GE</a:t>
            </a:r>
          </a:p>
          <a:p>
            <a:pPr lvl="1"/>
            <a:r>
              <a:rPr lang="en-US" sz="2800" dirty="0" smtClean="0"/>
              <a:t>Steganography</a:t>
            </a:r>
          </a:p>
          <a:p>
            <a:pPr lvl="1"/>
            <a:endParaRPr lang="en-US" sz="2800" dirty="0" smtClean="0"/>
          </a:p>
          <a:p>
            <a:r>
              <a:rPr lang="en-US" sz="3200" dirty="0" smtClean="0"/>
              <a:t>Nine Unnamed Companies</a:t>
            </a:r>
          </a:p>
          <a:p>
            <a:pPr lvl="1"/>
            <a:r>
              <a:rPr lang="en-US" sz="2800" dirty="0" smtClean="0"/>
              <a:t>SEC Release No. </a:t>
            </a:r>
            <a:r>
              <a:rPr lang="en-US" sz="2800" dirty="0" smtClean="0"/>
              <a:t>84429</a:t>
            </a:r>
          </a:p>
          <a:p>
            <a:pPr lvl="1"/>
            <a:endParaRPr lang="en-US" sz="2800" dirty="0"/>
          </a:p>
          <a:p>
            <a:r>
              <a:rPr lang="en-US" sz="3000" dirty="0" err="1" smtClean="0"/>
              <a:t>Norsk</a:t>
            </a:r>
            <a:r>
              <a:rPr lang="en-US" sz="3000" dirty="0" smtClean="0"/>
              <a:t> Hydro</a:t>
            </a:r>
          </a:p>
          <a:p>
            <a:pPr lvl="1"/>
            <a:r>
              <a:rPr lang="en-US" sz="2800" dirty="0" smtClean="0"/>
              <a:t>Ransomware</a:t>
            </a:r>
            <a:endParaRPr lang="en-US" sz="28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86610"/>
            <a:ext cx="2743200" cy="365125"/>
          </a:xfrm>
        </p:spPr>
        <p:txBody>
          <a:bodyPr/>
          <a:lstStyle/>
          <a:p>
            <a:pPr algn="r"/>
            <a:r>
              <a:rPr lang="en-US" dirty="0" smtClean="0"/>
              <a:t>SMART, NIMBLE, COMPASSIONATE, </a:t>
            </a:r>
            <a:r>
              <a:rPr lang="en-US" dirty="0" smtClean="0">
                <a:solidFill>
                  <a:schemeClr val="bg1"/>
                </a:solidFill>
              </a:rPr>
              <a:t>PREPARED.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65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Global Technology Audit Guides – </a:t>
            </a:r>
            <a:r>
              <a:rPr lang="en-US" sz="2400" dirty="0" smtClean="0">
                <a:hlinkClick r:id="rId2"/>
              </a:rPr>
              <a:t>The Institute of Internal Auditors</a:t>
            </a:r>
            <a:endParaRPr lang="en-US" sz="2400" dirty="0" smtClean="0"/>
          </a:p>
          <a:p>
            <a:pPr>
              <a:spcAft>
                <a:spcPts val="600"/>
              </a:spcAft>
            </a:pPr>
            <a:r>
              <a:rPr lang="en-US" sz="2400" dirty="0" smtClean="0"/>
              <a:t>COBIT Based Audit Programs - </a:t>
            </a:r>
            <a:r>
              <a:rPr lang="en-US" sz="2400" dirty="0" smtClean="0">
                <a:hlinkClick r:id="rId3"/>
              </a:rPr>
              <a:t>ISACA</a:t>
            </a:r>
            <a:endParaRPr lang="en-US" sz="2400" dirty="0" smtClean="0"/>
          </a:p>
          <a:p>
            <a:pPr>
              <a:spcAft>
                <a:spcPts val="600"/>
              </a:spcAft>
            </a:pPr>
            <a:r>
              <a:rPr lang="en-US" sz="2400" dirty="0" smtClean="0"/>
              <a:t>Merging of Cybersecurity and Operational Technology – </a:t>
            </a:r>
            <a:r>
              <a:rPr lang="en-US" sz="2400" dirty="0" smtClean="0">
                <a:hlinkClick r:id="rId4"/>
              </a:rPr>
              <a:t>CSX</a:t>
            </a:r>
            <a:endParaRPr lang="en-US" sz="2400" dirty="0" smtClean="0"/>
          </a:p>
          <a:p>
            <a:r>
              <a:rPr lang="en-US" sz="2400" dirty="0" smtClean="0"/>
              <a:t>Cybersecurity Nexus - </a:t>
            </a:r>
            <a:r>
              <a:rPr lang="en-US" sz="2400" dirty="0" smtClean="0">
                <a:hlinkClick r:id="rId4"/>
              </a:rPr>
              <a:t>ISACA</a:t>
            </a:r>
            <a:endParaRPr lang="en-US" sz="2400" dirty="0" smtClean="0"/>
          </a:p>
          <a:p>
            <a:r>
              <a:rPr lang="en-US" sz="2400" dirty="0" smtClean="0"/>
              <a:t>Internal Auditor Magazine – </a:t>
            </a:r>
            <a:r>
              <a:rPr lang="en-US" sz="2400" dirty="0" smtClean="0">
                <a:hlinkClick r:id="rId5"/>
              </a:rPr>
              <a:t>IIA</a:t>
            </a:r>
            <a:r>
              <a:rPr lang="en-US" sz="2400" dirty="0" smtClean="0"/>
              <a:t> (available in </a:t>
            </a:r>
            <a:r>
              <a:rPr lang="en-US" sz="2400" dirty="0" err="1" smtClean="0"/>
              <a:t>Proquest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Federation </a:t>
            </a:r>
            <a:r>
              <a:rPr lang="en-US" sz="2400" dirty="0"/>
              <a:t>of European Risk Management Associations – </a:t>
            </a:r>
            <a:r>
              <a:rPr lang="en-US" sz="2400" dirty="0">
                <a:hlinkClick r:id="rId6"/>
              </a:rPr>
              <a:t>FERMA</a:t>
            </a:r>
            <a:endParaRPr lang="en-US" sz="2400" dirty="0"/>
          </a:p>
          <a:p>
            <a:r>
              <a:rPr lang="en-US" sz="2400" dirty="0"/>
              <a:t>NIST Cybersecurity Framework </a:t>
            </a:r>
            <a:r>
              <a:rPr lang="en-US" sz="2400" dirty="0" smtClean="0"/>
              <a:t>– </a:t>
            </a:r>
            <a:r>
              <a:rPr lang="en-US" sz="2400" dirty="0" smtClean="0">
                <a:hlinkClick r:id="rId7"/>
              </a:rPr>
              <a:t>NIST</a:t>
            </a:r>
            <a:endParaRPr lang="en-US" sz="2400" dirty="0" smtClean="0"/>
          </a:p>
          <a:p>
            <a:r>
              <a:rPr lang="en-US" sz="2400" dirty="0" smtClean="0"/>
              <a:t>Verizon Cybersecurity Report - </a:t>
            </a:r>
            <a:r>
              <a:rPr lang="en-US" sz="2400" dirty="0" smtClean="0">
                <a:hlinkClick r:id="rId8"/>
              </a:rPr>
              <a:t>Verizon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86610"/>
            <a:ext cx="2743200" cy="365125"/>
          </a:xfrm>
        </p:spPr>
        <p:txBody>
          <a:bodyPr/>
          <a:lstStyle/>
          <a:p>
            <a:pPr algn="r"/>
            <a:r>
              <a:rPr lang="en-US" dirty="0" smtClean="0"/>
              <a:t>SMART, NIMBLE, COMPASSIONATE, </a:t>
            </a:r>
            <a:r>
              <a:rPr lang="en-US" dirty="0" smtClean="0">
                <a:solidFill>
                  <a:schemeClr val="bg1"/>
                </a:solidFill>
              </a:rPr>
              <a:t>PREPARED.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59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75BE"/>
      </a:dk2>
      <a:lt2>
        <a:srgbClr val="EEECE1"/>
      </a:lt2>
      <a:accent1>
        <a:srgbClr val="F0B82D"/>
      </a:accent1>
      <a:accent2>
        <a:srgbClr val="C5C4CC"/>
      </a:accent2>
      <a:accent3>
        <a:srgbClr val="7B858F"/>
      </a:accent3>
      <a:accent4>
        <a:srgbClr val="365375"/>
      </a:accent4>
      <a:accent5>
        <a:srgbClr val="A3CB49"/>
      </a:accent5>
      <a:accent6>
        <a:srgbClr val="002B7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206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Business process &amp; CyberSecurity</vt:lpstr>
      <vt:lpstr>PowerPoint Presentation</vt:lpstr>
      <vt:lpstr>Where do cyber security controls fall in this hierarchy?</vt:lpstr>
      <vt:lpstr>Case Studies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 Bemis</dc:creator>
  <cp:lastModifiedBy>Gray, Joy</cp:lastModifiedBy>
  <cp:revision>47</cp:revision>
  <dcterms:created xsi:type="dcterms:W3CDTF">2012-08-23T00:26:55Z</dcterms:created>
  <dcterms:modified xsi:type="dcterms:W3CDTF">2019-05-21T13:11:50Z</dcterms:modified>
</cp:coreProperties>
</file>